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6"/>
  </p:notesMasterIdLst>
  <p:handoutMasterIdLst>
    <p:handoutMasterId r:id="rId27"/>
  </p:handoutMasterIdLst>
  <p:sldIdLst>
    <p:sldId id="257" r:id="rId2"/>
    <p:sldId id="261" r:id="rId3"/>
    <p:sldId id="262" r:id="rId4"/>
    <p:sldId id="277" r:id="rId5"/>
    <p:sldId id="276" r:id="rId6"/>
    <p:sldId id="264" r:id="rId7"/>
    <p:sldId id="278" r:id="rId8"/>
    <p:sldId id="279" r:id="rId9"/>
    <p:sldId id="280" r:id="rId10"/>
    <p:sldId id="282" r:id="rId11"/>
    <p:sldId id="284" r:id="rId12"/>
    <p:sldId id="265" r:id="rId13"/>
    <p:sldId id="281" r:id="rId14"/>
    <p:sldId id="275" r:id="rId15"/>
    <p:sldId id="273" r:id="rId16"/>
    <p:sldId id="266" r:id="rId17"/>
    <p:sldId id="267" r:id="rId18"/>
    <p:sldId id="268" r:id="rId19"/>
    <p:sldId id="269" r:id="rId20"/>
    <p:sldId id="274" r:id="rId21"/>
    <p:sldId id="270" r:id="rId22"/>
    <p:sldId id="271" r:id="rId23"/>
    <p:sldId id="272" r:id="rId24"/>
    <p:sldId id="263" r:id="rId25"/>
  </p:sldIdLst>
  <p:sldSz cx="12192000" cy="6858000"/>
  <p:notesSz cx="6858000" cy="9144000"/>
  <p:defaultTextStyle>
    <a:defPPr rtl="0"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4" autoAdjust="0"/>
    <p:restoredTop sz="86118" autoAdjust="0"/>
  </p:normalViewPr>
  <p:slideViewPr>
    <p:cSldViewPr snapToGrid="0">
      <p:cViewPr varScale="1">
        <p:scale>
          <a:sx n="79" d="100"/>
          <a:sy n="79" d="100"/>
        </p:scale>
        <p:origin x="605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 rtlCol="0"/>
        <a:lstStyle/>
        <a:p>
          <a:pPr rtl="0"/>
          <a:endParaRPr lang="en-US"/>
        </a:p>
      </dgm:t>
    </dgm:pt>
    <dgm:pt modelId="{40FC4FFE-8987-4A26-B7F4-8A516F18ADAE}">
      <dgm:prSet custT="1"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el" sz="1800" kern="1200" cap="none" baseline="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Οι φυλλομετρητές (</a:t>
          </a:r>
          <a:r>
            <a:rPr lang="en-US" sz="1800" i="1" kern="1200" cap="none" baseline="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browsers</a:t>
          </a:r>
          <a:r>
            <a:rPr lang="el" sz="1800" kern="1200" cap="none" baseline="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) μετατρέπουν τον κώδικα και αποδίδουν το τελικό αποτέλεσμα</a:t>
          </a:r>
        </a:p>
      </dgm:t>
    </dgm:pt>
    <dgm:pt modelId="{CAD7EF86-FB23-41F6-BF42-040B36DEFDB1}" type="parTrans" cxnId="{C7AD8469-3C68-4AF9-AB82-79B0043AA120}">
      <dgm:prSet/>
      <dgm:spPr/>
      <dgm:t>
        <a:bodyPr rtlCol="0"/>
        <a:lstStyle/>
        <a:p>
          <a:pPr rtl="0"/>
          <a:endParaRPr lang="en-US"/>
        </a:p>
      </dgm:t>
    </dgm:pt>
    <dgm:pt modelId="{5B62599A-5C9B-48E7-896E-EA782AC60C8B}" type="sibTrans" cxnId="{C7AD8469-3C68-4AF9-AB82-79B0043AA120}">
      <dgm:prSet/>
      <dgm:spPr/>
      <dgm:t>
        <a:bodyPr rtlCol="0"/>
        <a:lstStyle/>
        <a:p>
          <a:pPr rtl="0"/>
          <a:endParaRPr lang="en-US"/>
        </a:p>
      </dgm:t>
    </dgm:pt>
    <dgm:pt modelId="{49225C73-1633-42F1-AB3B-7CB183E5F8B8}">
      <dgm:prSet/>
      <dgm:spPr/>
      <dgm:t>
        <a:bodyPr rtlCol="0"/>
        <a:lstStyle/>
        <a:p>
          <a:pPr rtl="0">
            <a:lnSpc>
              <a:spcPct val="100000"/>
            </a:lnSpc>
            <a:defRPr cap="all"/>
          </a:pPr>
          <a:endParaRPr lang="e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A0E2090-1D4F-438A-8766-B6030CE01ADD}" type="parTrans" cxnId="{A9154303-8225-4248-91DC-1B0156A35F07}">
      <dgm:prSet/>
      <dgm:spPr/>
      <dgm:t>
        <a:bodyPr rtlCol="0"/>
        <a:lstStyle/>
        <a:p>
          <a:pPr rtl="0"/>
          <a:endParaRPr lang="en-US"/>
        </a:p>
      </dgm:t>
    </dgm:pt>
    <dgm:pt modelId="{9646853A-8964-4519-A5B1-0B7D18B2983D}" type="sibTrans" cxnId="{A9154303-8225-4248-91DC-1B0156A35F07}">
      <dgm:prSet/>
      <dgm:spPr/>
      <dgm:t>
        <a:bodyPr rtlCol="0"/>
        <a:lstStyle/>
        <a:p>
          <a:pPr rtl="0"/>
          <a:endParaRPr lang="en-US"/>
        </a:p>
      </dgm:t>
    </dgm:pt>
    <dgm:pt modelId="{1C383F32-22E8-4F62-A3E0-BDC3D5F48992}">
      <dgm:prSet custT="1"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el" sz="1800" cap="none" baseline="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Γρ</a:t>
          </a:r>
          <a:r>
            <a:rPr lang="el-GR" sz="1800" cap="none" baseline="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ή</a:t>
          </a:r>
          <a:r>
            <a:rPr lang="el" sz="1800" cap="none" baseline="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γορη και εύκολη δημιουργία με έναν απλό κειμενογράφο ή με ειδικά εργαλεία / εφαρμογές</a:t>
          </a:r>
        </a:p>
      </dgm:t>
    </dgm:pt>
    <dgm:pt modelId="{A7920A2F-3244-4159-AF04-6A1D38B7B317}" type="parTrans" cxnId="{C4CCE57E-E871-46D6-BAD5-880252C95D22}">
      <dgm:prSet/>
      <dgm:spPr/>
      <dgm:t>
        <a:bodyPr rtlCol="0"/>
        <a:lstStyle/>
        <a:p>
          <a:pPr rtl="0"/>
          <a:endParaRPr lang="en-US"/>
        </a:p>
      </dgm:t>
    </dgm:pt>
    <dgm:pt modelId="{8500F72A-2C6D-4FDF-9C1D-CA691380EB0B}" type="sibTrans" cxnId="{C4CCE57E-E871-46D6-BAD5-880252C95D22}">
      <dgm:prSet/>
      <dgm:spPr/>
      <dgm:t>
        <a:bodyPr rtlCol="0"/>
        <a:lstStyle/>
        <a:p>
          <a:pPr rtl="0"/>
          <a:endParaRPr lang="en-US"/>
        </a:p>
      </dgm:t>
    </dgm:pt>
    <dgm:pt modelId="{50B3CE7C-E10B-4E23-BD93-03664997C932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DE9CE479-E4AE-4283-AEF1-10C1535B4324}" type="pres">
      <dgm:prSet presAssocID="{40FC4FFE-8987-4A26-B7F4-8A516F18ADAE}" presName="compNode" presStyleCnt="0"/>
      <dgm:spPr/>
    </dgm:pt>
    <dgm:pt modelId="{B59FCF02-CAD2-4D6F-9542-AD86711168CA}" type="pres">
      <dgm:prSet presAssocID="{40FC4FFE-8987-4A26-B7F4-8A516F18ADAE}" presName="iconBgRect" presStyleLbl="bgShp" presStyleIdx="0" presStyleCnt="3"/>
      <dgm:spPr/>
    </dgm:pt>
    <dgm:pt modelId="{7C175B98-93F4-4D7C-BB95-1514AB879CD5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downward trend"/>
        </a:ext>
      </dgm:extLst>
    </dgm:pt>
    <dgm:pt modelId="{677A3090-5F01-43FD-9FA6-C0420AD80FD6}" type="pres">
      <dgm:prSet presAssocID="{40FC4FFE-8987-4A26-B7F4-8A516F18ADAE}" presName="spaceRect" presStyleCnt="0"/>
      <dgm:spPr/>
    </dgm:pt>
    <dgm:pt modelId="{127117FB-F8A7-4A20-A8A7-EC686DDC76D0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</dgm:pt>
    <dgm:pt modelId="{FD1EED9C-83D3-41AD-A09B-D3B36354168F}" type="pres">
      <dgm:prSet presAssocID="{5B62599A-5C9B-48E7-896E-EA782AC60C8B}" presName="sibTrans" presStyleCnt="0"/>
      <dgm:spPr/>
    </dgm:pt>
    <dgm:pt modelId="{C998AB0A-577D-44AA-A068-F634DDE7BD47}" type="pres">
      <dgm:prSet presAssocID="{49225C73-1633-42F1-AB3B-7CB183E5F8B8}" presName="compNode" presStyleCnt="0"/>
      <dgm:spPr/>
    </dgm:pt>
    <dgm:pt modelId="{BCD8CDD9-0C56-4401-ADB1-8B48DAB2C96F}" type="pres">
      <dgm:prSet presAssocID="{49225C73-1633-42F1-AB3B-7CB183E5F8B8}" presName="iconBgRect" presStyleLbl="bgShp" presStyleIdx="1" presStyleCnt="3"/>
      <dgm:spPr>
        <a:solidFill>
          <a:schemeClr val="accent1"/>
        </a:solidFill>
      </dgm:spPr>
    </dgm:pt>
    <dgm:pt modelId="{DB4CA7C4-FCA1-4127-B20A-2A5C031A3CF4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bar chart"/>
        </a:ext>
      </dgm:extLst>
    </dgm:pt>
    <dgm:pt modelId="{9B0C8FBF-0BDD-48A5-967E-F3FE71659F6A}" type="pres">
      <dgm:prSet presAssocID="{49225C73-1633-42F1-AB3B-7CB183E5F8B8}" presName="spaceRect" presStyleCnt="0"/>
      <dgm:spPr/>
    </dgm:pt>
    <dgm:pt modelId="{7E6FE37A-5DB0-4899-9FCB-0CE39BC185F8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</dgm:pt>
    <dgm:pt modelId="{5A266296-0042-402F-92EF-D59AB148E92E}" type="pres">
      <dgm:prSet presAssocID="{9646853A-8964-4519-A5B1-0B7D18B2983D}" presName="sibTrans" presStyleCnt="0"/>
      <dgm:spPr/>
    </dgm:pt>
    <dgm:pt modelId="{ECFA770B-DE2C-4683-A038-58D0FE44BC27}" type="pres">
      <dgm:prSet presAssocID="{1C383F32-22E8-4F62-A3E0-BDC3D5F48992}" presName="compNode" presStyleCnt="0"/>
      <dgm:spPr/>
    </dgm:pt>
    <dgm:pt modelId="{FF93E135-77D6-48A0-8871-9BC93D705D06}" type="pres">
      <dgm:prSet presAssocID="{1C383F32-22E8-4F62-A3E0-BDC3D5F48992}" presName="iconBgRect" presStyleLbl="bgShp" presStyleIdx="2" presStyleCnt="3"/>
      <dgm:spPr>
        <a:solidFill>
          <a:schemeClr val="accent3"/>
        </a:solidFill>
      </dgm:spPr>
    </dgm:pt>
    <dgm:pt modelId="{39509775-983E-4110-B989-EE2CD6514BE0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493B43B2-705C-4AE5-8A77-D8DEEDA1B5CF}" type="pres">
      <dgm:prSet presAssocID="{1C383F32-22E8-4F62-A3E0-BDC3D5F48992}" presName="spaceRect" presStyleCnt="0"/>
      <dgm:spPr/>
    </dgm:pt>
    <dgm:pt modelId="{1AEDC777-00B3-41D7-9AE1-23D741E941C3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7A710F69-5154-4855-ACF5-BC7C1BF85A80}" type="presOf" srcId="{49225C73-1633-42F1-AB3B-7CB183E5F8B8}" destId="{7E6FE37A-5DB0-4899-9FCB-0CE39BC185F8}" srcOrd="0" destOrd="0" presId="urn:microsoft.com/office/officeart/2018/5/layout/IconCircle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676D3A6A-6EA7-4483-BB12-0BD4A7D7AF9D}" type="presOf" srcId="{01A66772-F185-4D58-B8BB-E9370D7A7A2B}" destId="{50B3CE7C-E10B-4E23-BD93-03664997C932}" srcOrd="0" destOrd="0" presId="urn:microsoft.com/office/officeart/2018/5/layout/IconCircleLabelList"/>
    <dgm:cxn modelId="{1496FC70-DB8B-48D4-98DE-DD2856E389EE}" type="presOf" srcId="{1C383F32-22E8-4F62-A3E0-BDC3D5F48992}" destId="{1AEDC777-00B3-41D7-9AE1-23D741E941C3}" srcOrd="0" destOrd="0" presId="urn:microsoft.com/office/officeart/2018/5/layout/IconCircleLabelList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355227E3-55E0-4343-BC8D-FC0EB1694F48}" type="presOf" srcId="{40FC4FFE-8987-4A26-B7F4-8A516F18ADAE}" destId="{127117FB-F8A7-4A20-A8A7-EC686DDC76D0}" srcOrd="0" destOrd="0" presId="urn:microsoft.com/office/officeart/2018/5/layout/IconCircleLabelList"/>
    <dgm:cxn modelId="{555498CB-3ED1-404E-A25F-EB243EFC5FB1}" type="presParOf" srcId="{50B3CE7C-E10B-4E23-BD93-03664997C932}" destId="{DE9CE479-E4AE-4283-AEF1-10C1535B4324}" srcOrd="0" destOrd="0" presId="urn:microsoft.com/office/officeart/2018/5/layout/IconCircleLabelList"/>
    <dgm:cxn modelId="{11F12D49-CD08-4D50-BD13-3ECBC3A476A4}" type="presParOf" srcId="{DE9CE479-E4AE-4283-AEF1-10C1535B4324}" destId="{B59FCF02-CAD2-4D6F-9542-AD86711168CA}" srcOrd="0" destOrd="0" presId="urn:microsoft.com/office/officeart/2018/5/layout/IconCircleLabelList"/>
    <dgm:cxn modelId="{F443A659-540B-487B-97F9-49219CF60D6B}" type="presParOf" srcId="{DE9CE479-E4AE-4283-AEF1-10C1535B4324}" destId="{7C175B98-93F4-4D7C-BB95-1514AB879CD5}" srcOrd="1" destOrd="0" presId="urn:microsoft.com/office/officeart/2018/5/layout/IconCircleLabelList"/>
    <dgm:cxn modelId="{A503D7AB-7D64-4163-93B5-1CEEDAE81823}" type="presParOf" srcId="{DE9CE479-E4AE-4283-AEF1-10C1535B4324}" destId="{677A3090-5F01-43FD-9FA6-C0420AD80FD6}" srcOrd="2" destOrd="0" presId="urn:microsoft.com/office/officeart/2018/5/layout/IconCircleLabelList"/>
    <dgm:cxn modelId="{780188ED-7DCE-45BB-B6AF-91BE48969612}" type="presParOf" srcId="{DE9CE479-E4AE-4283-AEF1-10C1535B4324}" destId="{127117FB-F8A7-4A20-A8A7-EC686DDC76D0}" srcOrd="3" destOrd="0" presId="urn:microsoft.com/office/officeart/2018/5/layout/IconCircleLabelList"/>
    <dgm:cxn modelId="{155719F8-A89B-4E96-BC49-C48BC717F480}" type="presParOf" srcId="{50B3CE7C-E10B-4E23-BD93-03664997C932}" destId="{FD1EED9C-83D3-41AD-A09B-D3B36354168F}" srcOrd="1" destOrd="0" presId="urn:microsoft.com/office/officeart/2018/5/layout/IconCircleLabelList"/>
    <dgm:cxn modelId="{2772E199-56B0-4310-A55E-67D00CA3E59E}" type="presParOf" srcId="{50B3CE7C-E10B-4E23-BD93-03664997C932}" destId="{C998AB0A-577D-44AA-A068-F634DDE7BD47}" srcOrd="2" destOrd="0" presId="urn:microsoft.com/office/officeart/2018/5/layout/IconCircleLabelList"/>
    <dgm:cxn modelId="{4E351D18-D97F-4B92-A608-2E9600B91C28}" type="presParOf" srcId="{C998AB0A-577D-44AA-A068-F634DDE7BD47}" destId="{BCD8CDD9-0C56-4401-ADB1-8B48DAB2C96F}" srcOrd="0" destOrd="0" presId="urn:microsoft.com/office/officeart/2018/5/layout/IconCircleLabelList"/>
    <dgm:cxn modelId="{B3DC724C-4569-4E9D-BD5A-49E4CD991FD0}" type="presParOf" srcId="{C998AB0A-577D-44AA-A068-F634DDE7BD47}" destId="{DB4CA7C4-FCA1-4127-B20A-2A5C031A3CF4}" srcOrd="1" destOrd="0" presId="urn:microsoft.com/office/officeart/2018/5/layout/IconCircleLabelList"/>
    <dgm:cxn modelId="{AD1AB552-CCE0-4911-BB9E-5D4A60B21F4F}" type="presParOf" srcId="{C998AB0A-577D-44AA-A068-F634DDE7BD47}" destId="{9B0C8FBF-0BDD-48A5-967E-F3FE71659F6A}" srcOrd="2" destOrd="0" presId="urn:microsoft.com/office/officeart/2018/5/layout/IconCircleLabelList"/>
    <dgm:cxn modelId="{8558F796-2D01-40FE-A21A-7530EEBC3BC3}" type="presParOf" srcId="{C998AB0A-577D-44AA-A068-F634DDE7BD47}" destId="{7E6FE37A-5DB0-4899-9FCB-0CE39BC185F8}" srcOrd="3" destOrd="0" presId="urn:microsoft.com/office/officeart/2018/5/layout/IconCircleLabelList"/>
    <dgm:cxn modelId="{1532E2BE-82E9-40A4-A6F7-40B60FC879AE}" type="presParOf" srcId="{50B3CE7C-E10B-4E23-BD93-03664997C932}" destId="{5A266296-0042-402F-92EF-D59AB148E92E}" srcOrd="3" destOrd="0" presId="urn:microsoft.com/office/officeart/2018/5/layout/IconCircleLabelList"/>
    <dgm:cxn modelId="{3A7F4DB9-1469-4F58-B633-24B7EEE084D1}" type="presParOf" srcId="{50B3CE7C-E10B-4E23-BD93-03664997C932}" destId="{ECFA770B-DE2C-4683-A038-58D0FE44BC27}" srcOrd="4" destOrd="0" presId="urn:microsoft.com/office/officeart/2018/5/layout/IconCircleLabelList"/>
    <dgm:cxn modelId="{91311827-CDAC-4BA8-B4A3-117AFD1CEE2D}" type="presParOf" srcId="{ECFA770B-DE2C-4683-A038-58D0FE44BC27}" destId="{FF93E135-77D6-48A0-8871-9BC93D705D06}" srcOrd="0" destOrd="0" presId="urn:microsoft.com/office/officeart/2018/5/layout/IconCircleLabelList"/>
    <dgm:cxn modelId="{83B7CA40-11B7-4507-8422-A40F02D469B2}" type="presParOf" srcId="{ECFA770B-DE2C-4683-A038-58D0FE44BC27}" destId="{39509775-983E-4110-B989-EE2CD6514BE0}" srcOrd="1" destOrd="0" presId="urn:microsoft.com/office/officeart/2018/5/layout/IconCircleLabelList"/>
    <dgm:cxn modelId="{A44BB251-01EB-4DEF-A28C-6D495183E4DC}" type="presParOf" srcId="{ECFA770B-DE2C-4683-A038-58D0FE44BC27}" destId="{493B43B2-705C-4AE5-8A77-D8DEEDA1B5CF}" srcOrd="2" destOrd="0" presId="urn:microsoft.com/office/officeart/2018/5/layout/IconCircleLabelList"/>
    <dgm:cxn modelId="{1EFA52DF-3C80-4DAA-BED6-AFE2F81796B2}" type="presParOf" srcId="{ECFA770B-DE2C-4683-A038-58D0FE44BC27}" destId="{1AEDC777-00B3-41D7-9AE1-23D741E941C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FCF02-CAD2-4D6F-9542-AD86711168CA}">
      <dsp:nvSpPr>
        <dsp:cNvPr id="0" name=""/>
        <dsp:cNvSpPr/>
      </dsp:nvSpPr>
      <dsp:spPr>
        <a:xfrm>
          <a:off x="616949" y="109212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75B98-93F4-4D7C-BB95-1514AB879CD5}">
      <dsp:nvSpPr>
        <dsp:cNvPr id="0" name=""/>
        <dsp:cNvSpPr/>
      </dsp:nvSpPr>
      <dsp:spPr>
        <a:xfrm>
          <a:off x="1004512" y="496774"/>
          <a:ext cx="1043437" cy="1043437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117FB-F8A7-4A20-A8A7-EC686DDC76D0}">
      <dsp:nvSpPr>
        <dsp:cNvPr id="0" name=""/>
        <dsp:cNvSpPr/>
      </dsp:nvSpPr>
      <dsp:spPr>
        <a:xfrm>
          <a:off x="35606" y="2494212"/>
          <a:ext cx="2981250" cy="1122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l" sz="1800" kern="1200" cap="none" baseline="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Οι φυλλομετρητές (</a:t>
          </a:r>
          <a:r>
            <a:rPr lang="en-US" sz="1800" i="1" kern="1200" cap="none" baseline="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browsers</a:t>
          </a:r>
          <a:r>
            <a:rPr lang="el" sz="1800" kern="1200" cap="none" baseline="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) μετατρέπουν τον κώδικα και αποδίδουν το τελικό αποτέλεσμα</a:t>
          </a:r>
        </a:p>
      </dsp:txBody>
      <dsp:txXfrm>
        <a:off x="35606" y="2494212"/>
        <a:ext cx="2981250" cy="1122187"/>
      </dsp:txXfrm>
    </dsp:sp>
    <dsp:sp modelId="{BCD8CDD9-0C56-4401-ADB1-8B48DAB2C96F}">
      <dsp:nvSpPr>
        <dsp:cNvPr id="0" name=""/>
        <dsp:cNvSpPr/>
      </dsp:nvSpPr>
      <dsp:spPr>
        <a:xfrm>
          <a:off x="4119918" y="109212"/>
          <a:ext cx="1818562" cy="1818562"/>
        </a:xfrm>
        <a:prstGeom prst="ellipse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CA7C4-FCA1-4127-B20A-2A5C031A3CF4}">
      <dsp:nvSpPr>
        <dsp:cNvPr id="0" name=""/>
        <dsp:cNvSpPr/>
      </dsp:nvSpPr>
      <dsp:spPr>
        <a:xfrm>
          <a:off x="4507481" y="496774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FE37A-5DB0-4899-9FCB-0CE39BC185F8}">
      <dsp:nvSpPr>
        <dsp:cNvPr id="0" name=""/>
        <dsp:cNvSpPr/>
      </dsp:nvSpPr>
      <dsp:spPr>
        <a:xfrm>
          <a:off x="3538574" y="2494212"/>
          <a:ext cx="2981250" cy="1122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7780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l" sz="4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538574" y="2494212"/>
        <a:ext cx="2981250" cy="1122187"/>
      </dsp:txXfrm>
    </dsp:sp>
    <dsp:sp modelId="{FF93E135-77D6-48A0-8871-9BC93D705D06}">
      <dsp:nvSpPr>
        <dsp:cNvPr id="0" name=""/>
        <dsp:cNvSpPr/>
      </dsp:nvSpPr>
      <dsp:spPr>
        <a:xfrm>
          <a:off x="7622887" y="109212"/>
          <a:ext cx="1818562" cy="1818562"/>
        </a:xfrm>
        <a:prstGeom prst="ellipse">
          <a:avLst/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09775-983E-4110-B989-EE2CD6514BE0}">
      <dsp:nvSpPr>
        <dsp:cNvPr id="0" name=""/>
        <dsp:cNvSpPr/>
      </dsp:nvSpPr>
      <dsp:spPr>
        <a:xfrm>
          <a:off x="8010450" y="496774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DC777-00B3-41D7-9AE1-23D741E941C3}">
      <dsp:nvSpPr>
        <dsp:cNvPr id="0" name=""/>
        <dsp:cNvSpPr/>
      </dsp:nvSpPr>
      <dsp:spPr>
        <a:xfrm>
          <a:off x="7041543" y="2494212"/>
          <a:ext cx="2981250" cy="1122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l" sz="1800" kern="1200" cap="none" baseline="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Γρ</a:t>
          </a:r>
          <a:r>
            <a:rPr lang="el-GR" sz="1800" kern="1200" cap="none" baseline="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ή</a:t>
          </a:r>
          <a:r>
            <a:rPr lang="el" sz="1800" kern="1200" cap="none" baseline="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γορη και εύκολη δημιουργία με έναν απλό κειμενογράφο ή με ειδικά εργαλεία / εφαρμογές</a:t>
          </a:r>
        </a:p>
      </dsp:txBody>
      <dsp:txXfrm>
        <a:off x="7041543" y="2494212"/>
        <a:ext cx="2981250" cy="11221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DD40BE5-F188-4B90-8D25-FBCE85B41EF8}" type="datetime1">
              <a:rPr lang="el-GR" smtClean="0"/>
              <a:t>5/12/2022</a:t>
            </a:fld>
            <a:endParaRPr lang="en-US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87A8100-2D96-4CBC-9A09-B5A1A3AE53A6}" type="datetime1">
              <a:rPr lang="el-GR" smtClean="0"/>
              <a:t>5/12/2022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"/>
              <a:t>Κάντε κλικ για επεξεργασία των στυλ κειμένου του υποδείγματος</a:t>
            </a:r>
            <a:endParaRPr lang="en-US"/>
          </a:p>
          <a:p>
            <a:pPr lvl="1" rtl="0"/>
            <a:r>
              <a:rPr lang="el"/>
              <a:t>Δεύτερου επιπέδου</a:t>
            </a:r>
          </a:p>
          <a:p>
            <a:pPr lvl="2" rtl="0"/>
            <a:r>
              <a:rPr lang="el"/>
              <a:t>Τρίτου επιπέδου</a:t>
            </a:r>
          </a:p>
          <a:p>
            <a:pPr lvl="3" rtl="0"/>
            <a:r>
              <a:rPr lang="el"/>
              <a:t>Τέταρτου επιπέδου</a:t>
            </a:r>
          </a:p>
          <a:p>
            <a:pPr lvl="4" rtl="0"/>
            <a:r>
              <a:rPr lang="el"/>
              <a:t>Πέμπτου επιπέδου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Ανάμεσα στις ετικέτες &lt;</a:t>
            </a:r>
            <a:r>
              <a:rPr lang="en-US" dirty="0"/>
              <a:t>html</a:t>
            </a:r>
            <a:r>
              <a:rPr lang="el-GR" dirty="0"/>
              <a:t>&gt; και &lt;/</a:t>
            </a:r>
            <a:r>
              <a:rPr lang="en-US" dirty="0"/>
              <a:t>html</a:t>
            </a:r>
            <a:r>
              <a:rPr lang="el-GR" dirty="0"/>
              <a:t>&gt; γράφουμε τον κώδικα μιας ιστοσελίδας.</a:t>
            </a:r>
          </a:p>
          <a:p>
            <a:endParaRPr lang="el-GR" dirty="0"/>
          </a:p>
          <a:p>
            <a:r>
              <a:rPr lang="el-GR" dirty="0"/>
              <a:t>Κάθε σελίδα πρέπει να περιλαμβάνει το </a:t>
            </a:r>
            <a:r>
              <a:rPr lang="en-US" dirty="0"/>
              <a:t>&lt;head&gt; … &lt;head&gt;</a:t>
            </a:r>
            <a:r>
              <a:rPr lang="el-GR" dirty="0"/>
              <a:t> και το </a:t>
            </a:r>
            <a:r>
              <a:rPr lang="en-US" dirty="0"/>
              <a:t>&lt;body&gt; … &lt;/body&gt;</a:t>
            </a:r>
            <a:r>
              <a:rPr lang="el-GR" dirty="0"/>
              <a:t>.</a:t>
            </a:r>
          </a:p>
          <a:p>
            <a:endParaRPr lang="el-GR" dirty="0"/>
          </a:p>
          <a:p>
            <a:r>
              <a:rPr lang="el-GR" dirty="0"/>
              <a:t>Μέσα στο </a:t>
            </a:r>
            <a:r>
              <a:rPr lang="en-US" dirty="0"/>
              <a:t>&lt;head&gt; … &lt;head&gt;</a:t>
            </a:r>
            <a:r>
              <a:rPr lang="el-GR" dirty="0"/>
              <a:t> μεταξύ των άλλων μπορεί να βρίσκεται ο τίτλος της σελίδας, με την χρήση του </a:t>
            </a:r>
            <a:r>
              <a:rPr lang="en-US" dirty="0"/>
              <a:t>&lt;title&gt; … &lt;/title&gt;, </a:t>
            </a:r>
            <a:r>
              <a:rPr lang="el-GR" dirty="0"/>
              <a:t>ενώ μέσα στο </a:t>
            </a:r>
            <a:r>
              <a:rPr lang="en-US" dirty="0"/>
              <a:t>&lt;body&gt; … &lt;/body&gt;</a:t>
            </a:r>
            <a:r>
              <a:rPr lang="el-GR" dirty="0"/>
              <a:t> βρίσκεται το κύριο μέρος της σελίδας, το σώμα της.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F87A8100-2D96-4CBC-9A09-B5A1A3AE53A6}" type="datetime1">
              <a:rPr lang="el-GR" smtClean="0"/>
              <a:t>5/12/2022</a:t>
            </a:fld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A705E3-E620-489D-9973-6221209A4B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40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https://www.w3schools.com/spaces/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F87A8100-2D96-4CBC-9A09-B5A1A3AE53A6}" type="datetime1">
              <a:rPr lang="el-GR" smtClean="0"/>
              <a:t>5/12/2022</a:t>
            </a:fld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A705E3-E620-489D-9973-6221209A4B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05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Με την δημιουργία ενός λογαριασμού μπορούμε να δημιουργήσουμε μια ιστοσελίδα και να δημοσιευθεί άμεσα!</a:t>
            </a:r>
          </a:p>
          <a:p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F87A8100-2D96-4CBC-9A09-B5A1A3AE53A6}" type="datetime1">
              <a:rPr lang="el-GR" smtClean="0"/>
              <a:t>5/12/2022</a:t>
            </a:fld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A705E3-E620-489D-9973-6221209A4B3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20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 useBgFill="1">
        <p:nvSpPr>
          <p:cNvPr id="10" name="Ορθογώνιο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Ορθογώνιο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Ορθογώνιο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Ομάδα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Ευθεία γραμμή σύνδεσης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Ευθεία γραμμή σύνδεσης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Ευθεία γραμμή σύνδεσης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0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20" name="Θέση ημερομηνίας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C71C264D-C0A2-4845-B03C-DEB4FF68BDB8}" type="datetime1">
              <a:rPr lang="el-GR" smtClean="0"/>
              <a:t>5/12/2022</a:t>
            </a:fld>
            <a:endParaRPr lang="en-US" dirty="0"/>
          </a:p>
        </p:txBody>
      </p:sp>
      <p:sp>
        <p:nvSpPr>
          <p:cNvPr id="21" name="Σύμβολο κράτησης θέσης υποσέλιδου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2" name="Σύμβολο κράτησης θέσης αριθμού διαφάνειας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45598D92-8F34-4B63-81A0-6F258440B286}" type="datetime1">
              <a:rPr lang="el-GR" smtClean="0"/>
              <a:t>5/12/2022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C0DA57F-A696-4650-BF26-36BD05691E9F}" type="datetime1">
              <a:rPr lang="el-GR" smtClean="0"/>
              <a:t>5/12/2022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D179434-7293-40E0-98A7-69F3C10321FD}" type="datetime1">
              <a:rPr lang="el-GR" smtClean="0"/>
              <a:t>5/12/2022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 useBgFill="1">
        <p:nvSpPr>
          <p:cNvPr id="23" name="Ορθογώνιο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Ορθογώνιο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Ορθογώνιο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60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Ευθεία γραμμή σύνδεσης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Ευθεία γραμμή σύνδεσης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Ευθεία γραμμή σύνδεσης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59D29F7-5CBA-4408-9DA4-0BE9487C52BA}" type="datetime1">
              <a:rPr lang="el-GR" smtClean="0"/>
              <a:t>5/12/2022</a:t>
            </a:fld>
            <a:endParaRPr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20C962E-969A-49B6-9474-121940DF033D}" type="datetime1">
              <a:rPr lang="el-GR" smtClean="0"/>
              <a:t>5/12/2022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C5CC67F-1D3F-482B-B40D-B9513136EE0E}" type="datetime1">
              <a:rPr lang="el-GR" smtClean="0"/>
              <a:t>5/12/2022</a:t>
            </a:fld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2F16B12-7CBF-4CDF-89FA-F8A36048EF63}" type="datetime1">
              <a:rPr lang="el-GR" smtClean="0"/>
              <a:t>5/12/2022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919D905-D926-4C7C-8880-7B55EA2B77E6}" type="datetime1">
              <a:rPr lang="el-GR" smtClean="0"/>
              <a:t>5/12/2022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0" kern="1200" cap="none" spc="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8" name="Θέση ημερομηνίας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0E49723-07F5-4196-B746-D4577DEF9F35}" type="datetime1">
              <a:rPr lang="el-GR" smtClean="0"/>
              <a:t>5/12/2022</a:t>
            </a:fld>
            <a:endParaRPr lang="en-US"/>
          </a:p>
        </p:txBody>
      </p:sp>
      <p:sp>
        <p:nvSpPr>
          <p:cNvPr id="9" name="Θέση υποσέλιδου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Θέση αριθμού διαφάνειας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Θέση εικόνας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l" dirty="0"/>
              <a:t>Κάντε κλικ στο εικονίδιο για</a:t>
            </a:r>
            <a:r>
              <a:rPr lang="en-US" dirty="0"/>
              <a:t> </a:t>
            </a:r>
            <a:r>
              <a:rPr lang="el" dirty="0"/>
              <a:t>να</a:t>
            </a:r>
            <a:r>
              <a:rPr lang="en-US" dirty="0"/>
              <a:t> </a:t>
            </a:r>
            <a:r>
              <a:rPr lang="el" dirty="0"/>
              <a:t>προσθέσετε μια εικόνα</a:t>
            </a:r>
            <a:endParaRPr lang="en-US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DBC2A1D-E707-49C4-802A-804FFACFEA1A}" type="datetime1">
              <a:rPr lang="el-GR" smtClean="0"/>
              <a:t>5/12/2022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26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Ορθογώνιο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Ορθογώνιο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l"/>
              <a:t>Κάντε κλικ για να επεξεργαστείτε το Στυλ κύριου τίτλου</a:t>
            </a:r>
            <a:endParaRPr lang="en-US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l"/>
              <a:t>Κάντε κλικ για επεξεργασία των στυλ κειμένου του υποδείγματος</a:t>
            </a:r>
          </a:p>
          <a:p>
            <a:pPr lvl="1" rtl="0"/>
            <a:r>
              <a:rPr lang="el"/>
              <a:t>Δεύτερου επιπέδου</a:t>
            </a:r>
          </a:p>
          <a:p>
            <a:pPr lvl="2" rtl="0"/>
            <a:r>
              <a:rPr lang="el"/>
              <a:t>Τρίτου επιπέδου</a:t>
            </a:r>
          </a:p>
          <a:p>
            <a:pPr lvl="3" rtl="0"/>
            <a:r>
              <a:rPr lang="el"/>
              <a:t>Τέταρτου επιπέδου</a:t>
            </a:r>
          </a:p>
          <a:p>
            <a:pPr lvl="4" rtl="0"/>
            <a:r>
              <a:rPr lang="el"/>
              <a:t>Πέμπτου επιπέδου</a:t>
            </a:r>
            <a:endParaRPr lang="en-US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10BF56E-831B-45E4-8E39-FD5C7E7805B5}" type="datetime1">
              <a:rPr lang="el-GR" smtClean="0"/>
              <a:t>5/12/2022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onlinegdb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eksforgeeks.org/" TargetMode="External"/><Relationship Id="rId2" Type="http://schemas.openxmlformats.org/officeDocument/2006/relationships/hyperlink" Target="https://www.w3school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javatpoint.com/html-tutorial" TargetMode="External"/><Relationship Id="rId5" Type="http://schemas.openxmlformats.org/officeDocument/2006/relationships/hyperlink" Target="https://developer.mozilla.org/en-US/docs/Learn/HTML" TargetMode="External"/><Relationship Id="rId4" Type="http://schemas.openxmlformats.org/officeDocument/2006/relationships/hyperlink" Target="https://www.learn-html.org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onlinegdb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 descr="Ένα κοντινό πλάνο σε λογότυπο&#10;&#10;Αυτόματη δημιουργία περιγραφής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82" name="Ορθογώνιο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Ορθογώνιο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 rtlCol="0">
            <a:normAutofit/>
          </a:bodyPr>
          <a:lstStyle/>
          <a:p>
            <a:pPr rtl="0"/>
            <a:r>
              <a:rPr lang="en-US" sz="4400" dirty="0">
                <a:solidFill>
                  <a:schemeClr val="tx1"/>
                </a:solidFill>
              </a:rPr>
              <a:t>&lt;html&gt;</a:t>
            </a:r>
            <a:endParaRPr lang="el" sz="4400" dirty="0">
              <a:solidFill>
                <a:schemeClr val="tx1"/>
              </a:solidFill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&lt;h1&gt;</a:t>
            </a:r>
            <a:r>
              <a:rPr lang="el-GR" dirty="0">
                <a:solidFill>
                  <a:schemeClr val="tx1"/>
                </a:solidFill>
              </a:rPr>
              <a:t>Π</a:t>
            </a:r>
            <a:r>
              <a:rPr lang="el" dirty="0">
                <a:solidFill>
                  <a:schemeClr val="tx1"/>
                </a:solidFill>
              </a:rPr>
              <a:t>ληροφορική – Α’ Λυκείου&lt;</a:t>
            </a:r>
            <a:r>
              <a:rPr lang="en-US" dirty="0">
                <a:solidFill>
                  <a:schemeClr val="tx1"/>
                </a:solidFill>
              </a:rPr>
              <a:t>h1</a:t>
            </a:r>
            <a:r>
              <a:rPr lang="el" dirty="0">
                <a:solidFill>
                  <a:schemeClr val="tx1"/>
                </a:solidFill>
              </a:rPr>
              <a:t>&gt; 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C85AD6B-8F24-936D-8992-9565006D8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Ανάπτυξη ιστοσελίδων μέσω του </a:t>
            </a: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W3schools</a:t>
            </a:r>
            <a:r>
              <a:rPr lang="el-GR" dirty="0"/>
              <a:t> </a:t>
            </a:r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70421F0F-5F6D-A1A2-5A60-66948522B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3961" y="2014194"/>
            <a:ext cx="7284078" cy="432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77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D7EBBAF5-9D29-138B-A877-5DC102FB5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3961" y="2014193"/>
            <a:ext cx="7302525" cy="432861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4C85AD6B-8F24-936D-8992-9565006D8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Ανάπτυξη ιστοσελίδων μέσω του </a:t>
            </a: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W3schools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4702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613E3FC-B9C2-CF4D-8578-2631E0B1B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 Α Σ Ι Κ Α 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5361DEF-3DC9-9E55-D736-11B6C7E87D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ΠΛΗΡΟΦΟΡΙΚΗ – Α’ ΛΥΚΕΙΟΥ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9F97B47-452D-1959-ED87-1192F6A86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HTML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7166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C85AD6B-8F24-936D-8992-9565006D8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Πώς δημιουργούμε ένα αρχείο </a:t>
            </a:r>
            <a:r>
              <a:rPr lang="en-US" dirty="0"/>
              <a:t>html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B439E86-B9EE-0A18-3CF1-BAAFA218C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/>
              <a:t>Μπορούμε να χρησιμοποιήσουμε: </a:t>
            </a:r>
          </a:p>
          <a:p>
            <a:pPr lvl="1">
              <a:lnSpc>
                <a:spcPct val="150000"/>
              </a:lnSpc>
            </a:pPr>
            <a:r>
              <a:rPr lang="el-GR" sz="1800" dirty="0"/>
              <a:t>έναν απλό κειμενογράφο, όπως το </a:t>
            </a:r>
            <a:r>
              <a:rPr lang="el-GR" sz="1800" b="1" dirty="0"/>
              <a:t>Σημειωματάριο</a:t>
            </a:r>
            <a:r>
              <a:rPr lang="el-GR" sz="1800" dirty="0"/>
              <a:t> (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notepad</a:t>
            </a:r>
            <a:r>
              <a:rPr lang="el-GR" sz="1800" dirty="0"/>
              <a:t>)</a:t>
            </a:r>
          </a:p>
          <a:p>
            <a:pPr lvl="1">
              <a:lnSpc>
                <a:spcPct val="150000"/>
              </a:lnSpc>
            </a:pPr>
            <a:r>
              <a:rPr lang="el-GR" sz="1800" dirty="0"/>
              <a:t>έναν συντάκτη (</a:t>
            </a:r>
            <a:r>
              <a:rPr lang="en-US" sz="1800" dirty="0"/>
              <a:t>editor</a:t>
            </a:r>
            <a:r>
              <a:rPr lang="el-GR" sz="1800" dirty="0"/>
              <a:t>) για </a:t>
            </a:r>
            <a:r>
              <a:rPr lang="en-US" sz="1800" dirty="0"/>
              <a:t>HTML</a:t>
            </a:r>
            <a:r>
              <a:rPr lang="el-GR" sz="1800" dirty="0"/>
              <a:t>, όπως το </a:t>
            </a:r>
            <a:r>
              <a:rPr lang="en-US" sz="1800" b="1" dirty="0"/>
              <a:t>Notepad++</a:t>
            </a:r>
          </a:p>
          <a:p>
            <a:pPr lvl="1">
              <a:lnSpc>
                <a:spcPct val="150000"/>
              </a:lnSpc>
            </a:pPr>
            <a:r>
              <a:rPr lang="el-GR" sz="1800" dirty="0"/>
              <a:t>έναν </a:t>
            </a:r>
            <a:r>
              <a:rPr lang="en-US" sz="1800" dirty="0"/>
              <a:t>online editor, </a:t>
            </a:r>
            <a:r>
              <a:rPr lang="el-GR" sz="1800" dirty="0"/>
              <a:t>όπως </a:t>
            </a:r>
            <a:r>
              <a:rPr lang="en-US" sz="1800" dirty="0"/>
              <a:t>o </a:t>
            </a:r>
            <a:r>
              <a:rPr lang="en-US" sz="1800" dirty="0">
                <a:hlinkClick r:id="rId2"/>
              </a:rPr>
              <a:t>https://www.onlinegdb.com/</a:t>
            </a:r>
            <a:r>
              <a:rPr lang="en-US" sz="1800" dirty="0"/>
              <a:t> </a:t>
            </a:r>
          </a:p>
          <a:p>
            <a:pPr lvl="1">
              <a:lnSpc>
                <a:spcPct val="150000"/>
              </a:lnSpc>
            </a:pPr>
            <a:r>
              <a:rPr lang="el-GR" sz="1800" dirty="0"/>
              <a:t>ένα </a:t>
            </a:r>
            <a:r>
              <a:rPr lang="en-US" sz="1800" dirty="0"/>
              <a:t>CMS (content management system)</a:t>
            </a:r>
            <a:r>
              <a:rPr lang="el-GR" sz="1800" dirty="0"/>
              <a:t>, όπως τα </a:t>
            </a:r>
            <a:r>
              <a:rPr lang="en-US" sz="1800" b="1" dirty="0"/>
              <a:t>WordPress</a:t>
            </a:r>
            <a:r>
              <a:rPr lang="en-US" sz="1800" dirty="0"/>
              <a:t>, </a:t>
            </a:r>
            <a:r>
              <a:rPr lang="en-US" sz="1800" b="1" dirty="0"/>
              <a:t>Joomla</a:t>
            </a:r>
          </a:p>
          <a:p>
            <a:pPr lvl="1"/>
            <a:endParaRPr lang="el-GR" sz="1800" dirty="0"/>
          </a:p>
          <a:p>
            <a:endParaRPr lang="el-GR" sz="2000" dirty="0"/>
          </a:p>
        </p:txBody>
      </p:sp>
      <p:pic>
        <p:nvPicPr>
          <p:cNvPr id="1026" name="Picture 2" descr="Notepad++ - Wikipedia">
            <a:extLst>
              <a:ext uri="{FF2B5EF4-FFF2-40B4-BE49-F238E27FC236}">
                <a16:creationId xmlns:a16="http://schemas.microsoft.com/office/drawing/2014/main" id="{BC0B5419-91D3-50C0-50AF-55BCF9131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765" y="2231723"/>
            <a:ext cx="1384074" cy="119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433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613E3FC-B9C2-CF4D-8578-2631E0B1B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 e t a d a t a</a:t>
            </a:r>
            <a:endParaRPr lang="el-GR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5361DEF-3DC9-9E55-D736-11B6C7E87D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ΠΛΗΡΟΦΟΡΙΚΗ – Α’ ΛΥΚΕΙΟΥ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9F97B47-452D-1959-ED87-1192F6A86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HTML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4903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613E3FC-B9C2-CF4D-8578-2631E0B1B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 Ο Ρ Φ Ο Π Ο Ι Η Σ Η 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5361DEF-3DC9-9E55-D736-11B6C7E87D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ΠΛΗΡΟΦΟΡΙΚΗ – Α’ ΛΥΚΕΙΟΥ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9F97B47-452D-1959-ED87-1192F6A86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HTML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9607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613E3FC-B9C2-CF4D-8578-2631E0B1B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 Π Ε Ρ Σ Υ Ν Δ Ε Σ Μ Ο Ι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5361DEF-3DC9-9E55-D736-11B6C7E87D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ΠΛΗΡΟΦΟΡΙΚΗ – Α’ ΛΥΚΕΙΟΥ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9F97B47-452D-1959-ED87-1192F6A86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HTML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7717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613E3FC-B9C2-CF4D-8578-2631E0B1B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</a:t>
            </a:r>
            <a:r>
              <a:rPr lang="en-US" dirty="0"/>
              <a:t> </a:t>
            </a:r>
            <a:r>
              <a:rPr lang="el-GR" dirty="0"/>
              <a:t>ι</a:t>
            </a:r>
            <a:r>
              <a:rPr lang="en-US" dirty="0"/>
              <a:t> </a:t>
            </a:r>
            <a:r>
              <a:rPr lang="el-GR" dirty="0"/>
              <a:t>Ν</a:t>
            </a:r>
            <a:r>
              <a:rPr lang="en-US" dirty="0"/>
              <a:t> </a:t>
            </a:r>
            <a:r>
              <a:rPr lang="el-GR" dirty="0"/>
              <a:t>α</a:t>
            </a:r>
            <a:r>
              <a:rPr lang="en-US" dirty="0"/>
              <a:t> </a:t>
            </a:r>
            <a:r>
              <a:rPr lang="el-GR" dirty="0"/>
              <a:t>Κ Ε Σ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5361DEF-3DC9-9E55-D736-11B6C7E87D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ΠΛΗΡΟΦΟΡΙΚΗ – Α’ ΛΥΚΕΙΟΥ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9F97B47-452D-1959-ED87-1192F6A86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HTML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7634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613E3FC-B9C2-CF4D-8578-2631E0B1B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</a:t>
            </a:r>
            <a:r>
              <a:rPr lang="en-US" dirty="0"/>
              <a:t> </a:t>
            </a:r>
            <a:r>
              <a:rPr lang="el-GR" dirty="0"/>
              <a:t>ι</a:t>
            </a:r>
            <a:r>
              <a:rPr lang="en-US" dirty="0"/>
              <a:t> </a:t>
            </a:r>
            <a:r>
              <a:rPr lang="el-GR" dirty="0"/>
              <a:t>Κ</a:t>
            </a:r>
            <a:r>
              <a:rPr lang="en-US" dirty="0"/>
              <a:t> </a:t>
            </a:r>
            <a:r>
              <a:rPr lang="el-GR" dirty="0"/>
              <a:t>Ο</a:t>
            </a:r>
            <a:r>
              <a:rPr lang="en-US" dirty="0"/>
              <a:t> </a:t>
            </a:r>
            <a:r>
              <a:rPr lang="el-GR" dirty="0"/>
              <a:t>Ν</a:t>
            </a:r>
            <a:r>
              <a:rPr lang="en-US" dirty="0"/>
              <a:t> </a:t>
            </a:r>
            <a:r>
              <a:rPr lang="el-GR" dirty="0"/>
              <a:t>Ε</a:t>
            </a:r>
            <a:r>
              <a:rPr lang="en-US" dirty="0"/>
              <a:t> </a:t>
            </a:r>
            <a:r>
              <a:rPr lang="el-GR" dirty="0"/>
              <a:t>Σ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5361DEF-3DC9-9E55-D736-11B6C7E87D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ΠΛΗΡΟΦΟΡΙΚΗ – Α’ ΛΥΚΕΙΟΥ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9F97B47-452D-1959-ED87-1192F6A86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HTML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4854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613E3FC-B9C2-CF4D-8578-2631E0B1B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</a:t>
            </a:r>
            <a:r>
              <a:rPr lang="en-US" dirty="0"/>
              <a:t> </a:t>
            </a:r>
            <a:r>
              <a:rPr lang="el-GR" dirty="0"/>
              <a:t>ι</a:t>
            </a:r>
            <a:r>
              <a:rPr lang="en-US" dirty="0"/>
              <a:t> </a:t>
            </a:r>
            <a:r>
              <a:rPr lang="el-GR" dirty="0"/>
              <a:t>Ν Τ Ε Ο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5361DEF-3DC9-9E55-D736-11B6C7E87D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ΠΛΗΡΟΦΟΡΙΚΗ – Α’ ΛΥΚΕΙΟΥ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9F97B47-452D-1959-ED87-1192F6A86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HTML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7031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rtlCol="0">
            <a:normAutofit/>
          </a:bodyPr>
          <a:lstStyle/>
          <a:p>
            <a:pPr algn="ctr" rtl="0"/>
            <a:r>
              <a:rPr lang="en-US" dirty="0"/>
              <a:t>Hyper Text Markup Language</a:t>
            </a:r>
            <a:endParaRPr lang="el" dirty="0"/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91DB1382-7276-49FA-9632-38D558F45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2483097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2F64F24-8D7D-43DD-1F13-32074A778D1C}"/>
              </a:ext>
            </a:extLst>
          </p:cNvPr>
          <p:cNvSpPr txBox="1"/>
          <p:nvPr/>
        </p:nvSpPr>
        <p:spPr>
          <a:xfrm>
            <a:off x="4604657" y="4835346"/>
            <a:ext cx="2982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Η παρουσίαση της κάθε σελίδας και ο χειρισμός των στοιχείων της ενσωματώνονται εδώ</a:t>
            </a:r>
          </a:p>
        </p:txBody>
      </p:sp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613E3FC-B9C2-CF4D-8578-2631E0B1B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 Ο Ρ Μ Ε Σ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5361DEF-3DC9-9E55-D736-11B6C7E87D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ΠΛΗΡΟΦΟΡΙΚΗ – Α’ ΛΥΚΕΙΟΥ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9F97B47-452D-1959-ED87-1192F6A86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HTML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4325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613E3FC-B9C2-CF4D-8578-2631E0B1B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S </a:t>
            </a:r>
            <a:r>
              <a:rPr lang="en-US" dirty="0" err="1"/>
              <a:t>S</a:t>
            </a:r>
            <a:endParaRPr lang="el-GR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5361DEF-3DC9-9E55-D736-11B6C7E87D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ΠΛΗΡΟΦΟΡΙΚΗ – Α’ ΛΥΚΕΙΟΥ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9F97B47-452D-1959-ED87-1192F6A86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HTML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36858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613E3FC-B9C2-CF4D-8578-2631E0B1B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 A V A S C R I P T</a:t>
            </a:r>
            <a:endParaRPr lang="el-GR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5361DEF-3DC9-9E55-D736-11B6C7E87D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ΠΛΗΡΟΦΟΡΙΚΗ – Α’ ΛΥΚΕΙΟΥ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9F97B47-452D-1959-ED87-1192F6A86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HTML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55558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613E3FC-B9C2-CF4D-8578-2631E0B1B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</a:t>
            </a:r>
            <a:r>
              <a:rPr lang="en-US" dirty="0"/>
              <a:t> </a:t>
            </a:r>
            <a:r>
              <a:rPr lang="el-GR" dirty="0"/>
              <a:t>η μ ο σ ι ε υ σ η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5361DEF-3DC9-9E55-D736-11B6C7E87D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ΠΛΗΡΟΦΟΡΙΚΗ – Α’ ΛΥΚΕΙΟΥ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9F97B47-452D-1959-ED87-1192F6A86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HTML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4644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E932CF0-E4CE-E99C-89B1-922F2D5A4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Επιμέλεια: 	</a:t>
            </a:r>
            <a:r>
              <a:rPr lang="el-GR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Μιχαλόπουλος Βασίλης</a:t>
            </a:r>
            <a:br>
              <a:rPr lang="el-GR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el-GR" sz="32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Δάσκαλος Πληροφορικής</a:t>
            </a:r>
            <a:endParaRPr lang="el-GR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52C0306-BDC5-7B80-384F-4DDE847E1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Πηγές:</a:t>
            </a:r>
          </a:p>
          <a:p>
            <a:pPr lvl="1"/>
            <a:r>
              <a:rPr lang="en-US" sz="1800" dirty="0">
                <a:hlinkClick r:id="rId2"/>
              </a:rPr>
              <a:t>https://www.w3schools.com/</a:t>
            </a:r>
            <a:r>
              <a:rPr lang="el-GR" sz="1800" dirty="0"/>
              <a:t> 	</a:t>
            </a:r>
            <a:r>
              <a:rPr lang="en-US" sz="1800" dirty="0"/>
              <a:t>			</a:t>
            </a:r>
            <a:r>
              <a:rPr lang="en-US" sz="24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w3 schools</a:t>
            </a:r>
            <a:endParaRPr lang="el-GR" sz="18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1800" dirty="0">
                <a:hlinkClick r:id="rId3"/>
              </a:rPr>
              <a:t>https://www.geeksforgeeks.org/</a:t>
            </a:r>
            <a:r>
              <a:rPr lang="en-US" sz="1800" dirty="0"/>
              <a:t> 			</a:t>
            </a:r>
            <a:r>
              <a:rPr lang="en-US" sz="24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geeks for geeks</a:t>
            </a:r>
          </a:p>
          <a:p>
            <a:pPr lvl="1"/>
            <a:r>
              <a:rPr lang="en-US" sz="1800" dirty="0">
                <a:hlinkClick r:id="rId4"/>
              </a:rPr>
              <a:t>https://www.learn-html.org/</a:t>
            </a:r>
            <a:r>
              <a:rPr lang="en-US" sz="1800" dirty="0"/>
              <a:t>				</a:t>
            </a:r>
            <a:r>
              <a:rPr lang="en-US" sz="24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 HTML </a:t>
            </a:r>
          </a:p>
          <a:p>
            <a:pPr lvl="1"/>
            <a:r>
              <a:rPr lang="en-US" sz="1800" dirty="0">
                <a:hlinkClick r:id="rId5"/>
              </a:rPr>
              <a:t>https://developer.mozilla.org/en-US/docs/Learn/HTML</a:t>
            </a:r>
            <a:r>
              <a:rPr lang="en-US" sz="1800" dirty="0"/>
              <a:t>	</a:t>
            </a:r>
            <a:r>
              <a:rPr lang="en-US" sz="24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Mozilla developer</a:t>
            </a:r>
          </a:p>
          <a:p>
            <a:pPr lvl="1"/>
            <a:r>
              <a:rPr lang="en-US" sz="1800" dirty="0">
                <a:hlinkClick r:id="rId6"/>
              </a:rPr>
              <a:t>https://www.javatpoint.com/html-tutorial</a:t>
            </a:r>
            <a:r>
              <a:rPr lang="en-US" sz="1800" dirty="0"/>
              <a:t>		</a:t>
            </a:r>
            <a:r>
              <a:rPr lang="en-US" sz="24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java T point 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l-GR" sz="1800" dirty="0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0B2A1BB-6558-7D10-CF17-A3CE3988E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79434-7293-40E0-98A7-69F3C10321FD}" type="datetime1">
              <a:rPr lang="el-GR" smtClean="0"/>
              <a:t>5/12/2022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819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613E3FC-B9C2-CF4D-8578-2631E0B1B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</a:t>
            </a:r>
            <a:r>
              <a:rPr lang="en-US" dirty="0"/>
              <a:t> </a:t>
            </a:r>
            <a:r>
              <a:rPr lang="el-GR" dirty="0"/>
              <a:t>ι</a:t>
            </a:r>
            <a:r>
              <a:rPr lang="en-US" dirty="0"/>
              <a:t> </a:t>
            </a:r>
            <a:r>
              <a:rPr lang="el-GR" dirty="0"/>
              <a:t>σ</a:t>
            </a:r>
            <a:r>
              <a:rPr lang="en-US" dirty="0"/>
              <a:t> </a:t>
            </a:r>
            <a:r>
              <a:rPr lang="el-GR" dirty="0"/>
              <a:t>α</a:t>
            </a:r>
            <a:r>
              <a:rPr lang="en-US" dirty="0"/>
              <a:t> </a:t>
            </a:r>
            <a:r>
              <a:rPr lang="el-GR" dirty="0"/>
              <a:t>γ</a:t>
            </a:r>
            <a:r>
              <a:rPr lang="en-US" dirty="0"/>
              <a:t> </a:t>
            </a:r>
            <a:r>
              <a:rPr lang="el-GR" dirty="0"/>
              <a:t>ω</a:t>
            </a:r>
            <a:r>
              <a:rPr lang="en-US" dirty="0"/>
              <a:t> </a:t>
            </a:r>
            <a:r>
              <a:rPr lang="el-GR" dirty="0"/>
              <a:t>γ</a:t>
            </a:r>
            <a:r>
              <a:rPr lang="en-US" dirty="0"/>
              <a:t> </a:t>
            </a:r>
            <a:r>
              <a:rPr lang="el-GR" dirty="0"/>
              <a:t>η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5361DEF-3DC9-9E55-D736-11B6C7E87D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ΠΛΗΡΟΦΟΡΙΚΗ – Α’ ΛΥΚΕΙΟΥ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9F97B47-452D-1959-ED87-1192F6A86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HTML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9080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C85AD6B-8F24-936D-8992-9565006D8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Τί είναι η </a:t>
            </a:r>
            <a:r>
              <a:rPr lang="en-US" dirty="0"/>
              <a:t>HTML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B439E86-B9EE-0A18-3CF1-BAAFA218C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/>
              <a:t>Είναι γλώσσα σχεδιασμού ιστοσελίδων και τα αρχικά </a:t>
            </a:r>
            <a:r>
              <a:rPr lang="en-US" sz="2000" dirty="0"/>
              <a:t>HTML</a:t>
            </a:r>
            <a:r>
              <a:rPr lang="el-GR" sz="2000" dirty="0"/>
              <a:t> σημαίνουν</a:t>
            </a:r>
            <a:r>
              <a:rPr lang="en-US" sz="2000" dirty="0"/>
              <a:t>:</a:t>
            </a:r>
          </a:p>
          <a:p>
            <a:pPr marL="0" indent="0" algn="ctr">
              <a:buNone/>
            </a:pPr>
            <a:r>
              <a:rPr lang="el-GR" sz="2000" b="1" dirty="0"/>
              <a:t>Γλώσσα</a:t>
            </a:r>
            <a:r>
              <a:rPr lang="el-GR" sz="2000" dirty="0"/>
              <a:t> (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</a:t>
            </a:r>
            <a:r>
              <a:rPr lang="el-GR" sz="2000" dirty="0"/>
              <a:t>) </a:t>
            </a:r>
            <a:r>
              <a:rPr lang="el-GR" sz="2000" b="1" dirty="0"/>
              <a:t>Σήμανσης</a:t>
            </a:r>
            <a:r>
              <a:rPr lang="en-US" sz="2000" dirty="0"/>
              <a:t> (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Markup</a:t>
            </a:r>
            <a:r>
              <a:rPr lang="en-US" sz="2000" dirty="0"/>
              <a:t>) </a:t>
            </a:r>
            <a:r>
              <a:rPr lang="el-GR" sz="2000" b="1" dirty="0"/>
              <a:t>Υπερκειμένου</a:t>
            </a:r>
            <a:r>
              <a:rPr lang="el-GR" sz="2000" dirty="0"/>
              <a:t> </a:t>
            </a:r>
            <a:r>
              <a:rPr lang="en-US" sz="2000" dirty="0"/>
              <a:t>(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 Text</a:t>
            </a:r>
            <a:r>
              <a:rPr lang="en-US" sz="2000" dirty="0"/>
              <a:t>)</a:t>
            </a:r>
            <a:endParaRPr lang="el-GR" sz="2000" dirty="0"/>
          </a:p>
          <a:p>
            <a:endParaRPr lang="el-GR" sz="2000" dirty="0"/>
          </a:p>
          <a:p>
            <a:r>
              <a:rPr lang="el-GR" sz="2000" dirty="0"/>
              <a:t>Ως </a:t>
            </a:r>
            <a:r>
              <a:rPr lang="el-GR" sz="2000" b="1" dirty="0"/>
              <a:t>Υπερκείμενο</a:t>
            </a:r>
            <a:r>
              <a:rPr lang="el-GR" sz="2000" dirty="0"/>
              <a:t> ονομάστηκαν οι ιστοσελίδες, καθώς πέρα από το κείμενο έχουμε υπερσυνδέσμους που έδωσαν την δυνατότητα της μη-γραμμικής περιήγησης</a:t>
            </a:r>
          </a:p>
          <a:p>
            <a:endParaRPr lang="el-GR" sz="2000" dirty="0"/>
          </a:p>
          <a:p>
            <a:r>
              <a:rPr lang="el-GR" sz="2000" dirty="0"/>
              <a:t>Μπορούμε να δημιουργήσουμε </a:t>
            </a:r>
            <a:r>
              <a:rPr lang="en-US" sz="2000" dirty="0"/>
              <a:t>site (</a:t>
            </a:r>
            <a:r>
              <a:rPr lang="el-GR" sz="2000" i="1" dirty="0"/>
              <a:t>στατικά μόνο με </a:t>
            </a:r>
            <a:r>
              <a:rPr lang="en-US" sz="2000" i="1" dirty="0"/>
              <a:t>HTML, </a:t>
            </a:r>
            <a:r>
              <a:rPr lang="el-GR" sz="2000" i="1" dirty="0"/>
              <a:t>τα δυναμικά απαιτούν </a:t>
            </a:r>
            <a:r>
              <a:rPr lang="el-GR" sz="2000" i="1" u="sng" dirty="0"/>
              <a:t>επιπλέον</a:t>
            </a:r>
            <a:r>
              <a:rPr lang="el-GR" sz="2000" i="1" dirty="0"/>
              <a:t> σύστημα Βάσεων Δεδομένων και κώδικα σε μια γλώσσα προγραμματισμού όπως η </a:t>
            </a:r>
            <a:r>
              <a:rPr lang="en-US" sz="2000" i="1" dirty="0"/>
              <a:t>Java</a:t>
            </a:r>
            <a:r>
              <a:rPr lang="el-GR" sz="2000" i="1" dirty="0"/>
              <a:t>, ή η</a:t>
            </a:r>
            <a:r>
              <a:rPr lang="en-US" sz="2000" i="1" dirty="0"/>
              <a:t> PHP</a:t>
            </a:r>
            <a:r>
              <a:rPr lang="en-US" sz="2000" dirty="0"/>
              <a:t>)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675490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C85AD6B-8F24-936D-8992-9565006D8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Τί είναι η </a:t>
            </a:r>
            <a:r>
              <a:rPr lang="en-US" dirty="0"/>
              <a:t>HTML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B439E86-B9EE-0A18-3CF1-BAAFA218C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/>
              <a:t>Αναπτύχθηκε το </a:t>
            </a: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1989</a:t>
            </a:r>
            <a:r>
              <a:rPr lang="el-GR" sz="2000" dirty="0"/>
              <a:t>, αρχικά από τους </a:t>
            </a:r>
            <a:r>
              <a:rPr lang="en-US" sz="2000" b="1" dirty="0"/>
              <a:t>Tim-Berners Lee </a:t>
            </a:r>
            <a:r>
              <a:rPr lang="en-US" sz="2000" dirty="0"/>
              <a:t>(</a:t>
            </a: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δημιουργός του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</a:t>
            </a:r>
            <a:r>
              <a:rPr lang="en-US" sz="2000" dirty="0"/>
              <a:t>)</a:t>
            </a:r>
            <a:r>
              <a:rPr lang="el-GR" sz="2000" dirty="0"/>
              <a:t> και </a:t>
            </a:r>
            <a:r>
              <a:rPr lang="en-US" sz="2000" b="1" dirty="0"/>
              <a:t>Robert Cailliau</a:t>
            </a:r>
            <a:endParaRPr lang="el-GR" sz="2000" dirty="0"/>
          </a:p>
          <a:p>
            <a:endParaRPr lang="el-GR" sz="2000" dirty="0"/>
          </a:p>
          <a:p>
            <a:r>
              <a:rPr lang="el-GR" sz="2000" dirty="0"/>
              <a:t>Η γλώσσα αυτή με ειδικά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tags</a:t>
            </a:r>
            <a:r>
              <a:rPr lang="en-US" sz="2000" dirty="0"/>
              <a:t> </a:t>
            </a:r>
            <a:r>
              <a:rPr lang="el-GR" sz="2000" dirty="0"/>
              <a:t>(</a:t>
            </a:r>
            <a:r>
              <a:rPr lang="el-GR" sz="2000" i="1" dirty="0"/>
              <a:t>ετικέτες</a:t>
            </a:r>
            <a:r>
              <a:rPr lang="el-GR" sz="2000" dirty="0"/>
              <a:t>) δίνει οδηγίες στον φυλλομετρητή για την παρουσίαση του κειμένου, την ενσωμάτωση πολυμέσων (εικόνων, ήχου, </a:t>
            </a:r>
            <a:r>
              <a:rPr lang="en-US" sz="2000" dirty="0"/>
              <a:t>video</a:t>
            </a:r>
            <a:r>
              <a:rPr lang="el-GR" sz="2000" dirty="0"/>
              <a:t> κ.ά.), την σύνδεση με άλλες σελίδες, τον χειρισμό κάποιων δεδομένων κ.λπ.</a:t>
            </a:r>
          </a:p>
          <a:p>
            <a:endParaRPr lang="el-GR" sz="2000" dirty="0"/>
          </a:p>
          <a:p>
            <a:r>
              <a:rPr lang="el-GR" sz="2000" dirty="0"/>
              <a:t>Τα </a:t>
            </a:r>
            <a:r>
              <a:rPr lang="en-US" sz="2000" dirty="0"/>
              <a:t>HTML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attributes</a:t>
            </a:r>
            <a:r>
              <a:rPr lang="en-US" sz="2000" dirty="0"/>
              <a:t> (</a:t>
            </a:r>
            <a:r>
              <a:rPr lang="el-GR" sz="2000" i="1" dirty="0"/>
              <a:t>χαρακτηριστικά</a:t>
            </a:r>
            <a:r>
              <a:rPr lang="en-US" sz="2000" dirty="0"/>
              <a:t>)</a:t>
            </a:r>
            <a:r>
              <a:rPr lang="el-GR" sz="2000" dirty="0"/>
              <a:t> περιέχουν επιπλέον πληροφορίες / οδηγίες και βρίσκονται μέσα στα σύμβολα των </a:t>
            </a:r>
            <a:r>
              <a:rPr lang="en-US" sz="2000" dirty="0"/>
              <a:t>tags &lt;&gt;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05335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613E3FC-B9C2-CF4D-8578-2631E0B1B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 Η Μ Ι Ο Υ Ρ Γ Ι Α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5361DEF-3DC9-9E55-D736-11B6C7E87D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ΠΛΗΡΟΦΟΡΙΚΗ – Α’ ΛΥΚΕΙΟΥ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9F97B47-452D-1959-ED87-1192F6A86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HTML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1489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C85AD6B-8F24-936D-8992-9565006D8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Πώς δημιουργούμε ένα αρχείο </a:t>
            </a:r>
            <a:r>
              <a:rPr lang="en-US" dirty="0"/>
              <a:t>html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B439E86-B9EE-0A18-3CF1-BAAFA218C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/>
              <a:t>Μπορούμε να χρησιμοποιήσουμε: </a:t>
            </a:r>
          </a:p>
          <a:p>
            <a:pPr lvl="1">
              <a:lnSpc>
                <a:spcPct val="150000"/>
              </a:lnSpc>
            </a:pPr>
            <a:r>
              <a:rPr lang="el-GR" sz="1800" dirty="0"/>
              <a:t>έναν απλό κειμενογράφο, όπως το </a:t>
            </a:r>
            <a:r>
              <a:rPr lang="el-GR" sz="1800" b="1" dirty="0"/>
              <a:t>Σημειωματάριο</a:t>
            </a:r>
            <a:r>
              <a:rPr lang="el-GR" sz="1800" dirty="0"/>
              <a:t> (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notepad</a:t>
            </a:r>
            <a:r>
              <a:rPr lang="el-GR" sz="1800" dirty="0"/>
              <a:t>)</a:t>
            </a:r>
          </a:p>
          <a:p>
            <a:pPr lvl="1">
              <a:lnSpc>
                <a:spcPct val="150000"/>
              </a:lnSpc>
            </a:pPr>
            <a:r>
              <a:rPr lang="el-GR" sz="1800" dirty="0"/>
              <a:t>έναν συντάκτη (</a:t>
            </a:r>
            <a:r>
              <a:rPr lang="en-US" sz="1800" dirty="0"/>
              <a:t>editor</a:t>
            </a:r>
            <a:r>
              <a:rPr lang="el-GR" sz="1800" dirty="0"/>
              <a:t>) για </a:t>
            </a:r>
            <a:r>
              <a:rPr lang="en-US" sz="1800" dirty="0"/>
              <a:t>HTML</a:t>
            </a:r>
            <a:r>
              <a:rPr lang="el-GR" sz="1800" dirty="0"/>
              <a:t>, όπως το </a:t>
            </a:r>
            <a:r>
              <a:rPr lang="en-US" sz="1800" b="1" dirty="0"/>
              <a:t>Notepad++</a:t>
            </a:r>
          </a:p>
          <a:p>
            <a:pPr lvl="1">
              <a:lnSpc>
                <a:spcPct val="150000"/>
              </a:lnSpc>
            </a:pPr>
            <a:r>
              <a:rPr lang="el-GR" sz="1800" dirty="0"/>
              <a:t>έναν </a:t>
            </a:r>
            <a:r>
              <a:rPr lang="en-US" sz="1800" dirty="0"/>
              <a:t>online editor, </a:t>
            </a:r>
            <a:r>
              <a:rPr lang="el-GR" sz="1800" dirty="0"/>
              <a:t>όπως </a:t>
            </a:r>
            <a:r>
              <a:rPr lang="en-US" sz="1800" dirty="0"/>
              <a:t>o </a:t>
            </a:r>
            <a:r>
              <a:rPr lang="en-US" sz="1800" dirty="0">
                <a:hlinkClick r:id="rId2"/>
              </a:rPr>
              <a:t>https://www.onlinegdb.com/</a:t>
            </a:r>
            <a:r>
              <a:rPr lang="en-US" sz="1800" dirty="0"/>
              <a:t> </a:t>
            </a:r>
          </a:p>
          <a:p>
            <a:pPr lvl="1">
              <a:lnSpc>
                <a:spcPct val="150000"/>
              </a:lnSpc>
            </a:pPr>
            <a:r>
              <a:rPr lang="el-GR" sz="1800" dirty="0"/>
              <a:t>ένα </a:t>
            </a:r>
            <a:r>
              <a:rPr lang="en-US" sz="1800" dirty="0"/>
              <a:t>CMS (content management system)</a:t>
            </a:r>
            <a:r>
              <a:rPr lang="el-GR" sz="1800" dirty="0"/>
              <a:t>, όπως τα </a:t>
            </a:r>
            <a:r>
              <a:rPr lang="en-US" sz="1800" b="1" dirty="0"/>
              <a:t>WordPress</a:t>
            </a:r>
            <a:r>
              <a:rPr lang="en-US" sz="1800" dirty="0"/>
              <a:t>, </a:t>
            </a:r>
            <a:r>
              <a:rPr lang="en-US" sz="1800" b="1" dirty="0"/>
              <a:t>Joomla</a:t>
            </a:r>
          </a:p>
          <a:p>
            <a:pPr lvl="1"/>
            <a:endParaRPr lang="el-GR" sz="1800" dirty="0"/>
          </a:p>
          <a:p>
            <a:endParaRPr lang="el-GR" sz="2000" dirty="0"/>
          </a:p>
        </p:txBody>
      </p:sp>
      <p:pic>
        <p:nvPicPr>
          <p:cNvPr id="1026" name="Picture 2" descr="Notepad++ - Wikipedia">
            <a:extLst>
              <a:ext uri="{FF2B5EF4-FFF2-40B4-BE49-F238E27FC236}">
                <a16:creationId xmlns:a16="http://schemas.microsoft.com/office/drawing/2014/main" id="{BC0B5419-91D3-50C0-50AF-55BCF9131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765" y="2231723"/>
            <a:ext cx="1384074" cy="119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059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C85AD6B-8F24-936D-8992-9565006D8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Πώς δημιουργούμε ένα αρχείο </a:t>
            </a:r>
            <a:r>
              <a:rPr lang="en-US" dirty="0"/>
              <a:t>html</a:t>
            </a:r>
            <a:endParaRPr lang="el-GR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1F08F70-BE70-F592-096E-998B0D9E3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014194"/>
            <a:ext cx="4927545" cy="4324524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5B2BAE08-0E76-709D-639F-29413E2801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7656" y="2014195"/>
            <a:ext cx="4929958" cy="432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273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C85AD6B-8F24-936D-8992-9565006D8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Πώς δημιουργούμε ένα αρχείο </a:t>
            </a:r>
            <a:r>
              <a:rPr lang="en-US" dirty="0"/>
              <a:t>html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B439E86-B9EE-0A18-3CF1-BAAFA218CF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4112286"/>
          </a:xfrm>
        </p:spPr>
        <p:txBody>
          <a:bodyPr>
            <a:normAutofit/>
          </a:bodyPr>
          <a:lstStyle/>
          <a:p>
            <a:r>
              <a:rPr lang="el-GR" sz="2000" dirty="0"/>
              <a:t>Αν χρησιμοποιήσουμε έναν απλό κειμενογράφο, τότε αποθηκεύουμε ως "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Όλα τα αρχεία (*.*)</a:t>
            </a:r>
            <a:r>
              <a:rPr lang="el-GR" sz="2000" dirty="0"/>
              <a:t>", με ένα όνομα που θα είναι της μορφής </a:t>
            </a:r>
            <a:r>
              <a:rPr lang="en-US" sz="2000" dirty="0"/>
              <a:t>"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όνομα.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html</a:t>
            </a:r>
            <a:r>
              <a:rPr lang="el-GR" sz="2000" dirty="0"/>
              <a:t>"</a:t>
            </a:r>
          </a:p>
          <a:p>
            <a:endParaRPr lang="en-US" sz="2000" dirty="0"/>
          </a:p>
          <a:p>
            <a:r>
              <a:rPr lang="el-GR" sz="2000" dirty="0"/>
              <a:t>Προσέξτε η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Κωδικοποίηση</a:t>
            </a:r>
            <a:r>
              <a:rPr lang="el-GR" sz="2000" dirty="0"/>
              <a:t> να είναι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UTF-8</a:t>
            </a:r>
            <a:endParaRPr lang="el-G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endParaRPr lang="el-G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r>
              <a:rPr lang="el-GR" sz="2000" dirty="0"/>
              <a:t>Επιλέξτε μια διαδρομή για το αρχείο σας και πατήστε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Αποθήκευση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lvl="1"/>
            <a:endParaRPr lang="el-GR" sz="1800" dirty="0"/>
          </a:p>
          <a:p>
            <a:endParaRPr lang="el-GR" sz="2000" dirty="0"/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6C7A8B7B-1EDA-3532-8DBE-4D47981134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2103120"/>
            <a:ext cx="5659120" cy="4268319"/>
          </a:xfrm>
        </p:spPr>
      </p:pic>
    </p:spTree>
    <p:extLst>
      <p:ext uri="{BB962C8B-B14F-4D97-AF65-F5344CB8AC3E}">
        <p14:creationId xmlns:p14="http://schemas.microsoft.com/office/powerpoint/2010/main" val="11008517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794_TF78438558" id="{4C793B3E-94FC-460F-8DB6-81BAA90A6624}" vid="{0DBEB6CE-59DB-4D4E-8602-FA1B0F1F623C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{8A7C9D24-95CB-4ACF-B5CC-F2F83C8B2506}tf78438558_win32</Template>
  <TotalTime>838</TotalTime>
  <Words>797</Words>
  <Application>Microsoft Office PowerPoint</Application>
  <PresentationFormat>Ευρεία οθόνη</PresentationFormat>
  <Paragraphs>104</Paragraphs>
  <Slides>24</Slides>
  <Notes>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30" baseType="lpstr">
      <vt:lpstr>Calibri</vt:lpstr>
      <vt:lpstr>Century Gothic</vt:lpstr>
      <vt:lpstr>Consolas</vt:lpstr>
      <vt:lpstr>Garamond</vt:lpstr>
      <vt:lpstr>Tahoma</vt:lpstr>
      <vt:lpstr>SavonVTI</vt:lpstr>
      <vt:lpstr>&lt;html&gt;</vt:lpstr>
      <vt:lpstr>Hyper Text Markup Language</vt:lpstr>
      <vt:lpstr>Ε ι σ α γ ω γ η</vt:lpstr>
      <vt:lpstr>Τί είναι η HTML</vt:lpstr>
      <vt:lpstr>Τί είναι η HTML</vt:lpstr>
      <vt:lpstr>Δ Η Μ Ι Ο Υ Ρ Γ Ι Α</vt:lpstr>
      <vt:lpstr>Πώς δημιουργούμε ένα αρχείο html</vt:lpstr>
      <vt:lpstr>Πώς δημιουργούμε ένα αρχείο html</vt:lpstr>
      <vt:lpstr>Πώς δημιουργούμε ένα αρχείο html</vt:lpstr>
      <vt:lpstr>Ανάπτυξη ιστοσελίδων μέσω του W3schools </vt:lpstr>
      <vt:lpstr>Ανάπτυξη ιστοσελίδων μέσω του W3schools </vt:lpstr>
      <vt:lpstr>Β Α Σ Ι Κ Α </vt:lpstr>
      <vt:lpstr>Πώς δημιουργούμε ένα αρχείο html</vt:lpstr>
      <vt:lpstr>M e t a d a t a</vt:lpstr>
      <vt:lpstr>Μ Ο Ρ Φ Ο Π Ο Ι Η Σ Η </vt:lpstr>
      <vt:lpstr>Υ Π Ε Ρ Σ Υ Ν Δ Ε Σ Μ Ο Ι</vt:lpstr>
      <vt:lpstr>Π ι Ν α Κ Ε Σ</vt:lpstr>
      <vt:lpstr>Ε ι Κ Ο Ν Ε Σ</vt:lpstr>
      <vt:lpstr>Β ι Ν Τ Ε Ο</vt:lpstr>
      <vt:lpstr>Φ Ο Ρ Μ Ε Σ</vt:lpstr>
      <vt:lpstr>C S S</vt:lpstr>
      <vt:lpstr>J A V A S C R I P T</vt:lpstr>
      <vt:lpstr>δ η μ ο σ ι ε υ σ η</vt:lpstr>
      <vt:lpstr>Επιμέλεια:  Μιχαλόπουλος Βασίλης    Δάσκαλος Πληροφορικής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&lt;html&gt;</dc:title>
  <dc:creator>Vassilios Michalopoulos</dc:creator>
  <cp:keywords>HTML;Πληροφορική Α' Λυκείου</cp:keywords>
  <cp:lastModifiedBy>Vassilios Michalopoulos</cp:lastModifiedBy>
  <cp:revision>34</cp:revision>
  <dcterms:created xsi:type="dcterms:W3CDTF">2022-12-04T14:16:28Z</dcterms:created>
  <dcterms:modified xsi:type="dcterms:W3CDTF">2022-12-05T05:36:37Z</dcterms:modified>
</cp:coreProperties>
</file>